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 flipV="1">
            <a:off x="8869680" y="333756"/>
            <a:ext cx="1920240" cy="672084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8869680" y="1005840"/>
            <a:ext cx="1488186" cy="912114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 flipH="1">
            <a:off x="10357866" y="333756"/>
            <a:ext cx="432054" cy="1584198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10789920" y="333756"/>
            <a:ext cx="1104138" cy="1968246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10357866" y="1917954"/>
            <a:ext cx="1536192" cy="384048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10357866" y="1917954"/>
            <a:ext cx="960120" cy="1536192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11317986" y="2302002"/>
            <a:ext cx="576072" cy="1152144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8773668" y="909828"/>
            <a:ext cx="192024" cy="192024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732313" y="276149"/>
            <a:ext cx="115214" cy="115214"/>
          </a:xfrm>
          <a:prstGeom prst="ellipse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261854" y="1821942"/>
            <a:ext cx="192024" cy="192024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1836451" y="2244395"/>
            <a:ext cx="115214" cy="115214"/>
          </a:xfrm>
          <a:prstGeom prst="ellipse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60379" y="3396539"/>
            <a:ext cx="115214" cy="115214"/>
          </a:xfrm>
          <a:prstGeom prst="ellipse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8368" y="457200"/>
            <a:ext cx="1207008" cy="493776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585216"/>
            <a:ext cx="950976" cy="237744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85800" y="1417320"/>
            <a:ext cx="3246120" cy="384048"/>
          </a:xfrm>
          <a:prstGeom prst="roundRect">
            <a:avLst>
              <a:gd name="adj" fmla="val 50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200" b="1">
                <a:solidFill>
                  <a:srgbClr val="E78A08"/>
                </a:solidFill>
                <a:latin typeface="Arial"/>
              </a:rPr>
              <a:t>DIGITÁLNY POŠTÁR VERTECO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1965960"/>
            <a:ext cx="877824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200" b="1" i="0">
                <a:solidFill>
                  <a:srgbClr val="FFFFFF"/>
                </a:solidFill>
                <a:latin typeface="Arial"/>
              </a:rPr>
              <a:t>e-Faktúra s certifikovaným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2606040"/>
            <a:ext cx="96012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Poštárom </a:t>
            </a:r>
            <a:r>
              <a:rPr sz="4200" b="1">
                <a:solidFill>
                  <a:srgbClr val="E78A08"/>
                </a:solidFill>
                <a:latin typeface="Arial"/>
              </a:rPr>
              <a:t>Verteco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" y="3520440"/>
            <a:ext cx="78638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0" i="0">
                <a:solidFill>
                  <a:srgbClr val="9AA5B8"/>
                </a:solidFill>
                <a:latin typeface="Arial"/>
              </a:rPr>
              <a:t>Vlastný slovenský Peppol Access Point. Príjem faktúr navždy zadarmo,</a:t>
            </a:r>
          </a:p>
          <a:p>
            <a:pPr algn="l">
              <a:lnSpc>
                <a:spcPct val="130000"/>
              </a:lnSpc>
            </a:pPr>
            <a:r>
              <a:rPr sz="1600" b="0" i="0">
                <a:solidFill>
                  <a:srgbClr val="9AA5B8"/>
                </a:solidFill>
                <a:latin typeface="Arial"/>
              </a:rPr>
              <a:t>odosielanie od €2 / mesiac — bez skrytých poplatkov.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8368" y="4617720"/>
            <a:ext cx="2697480" cy="384048"/>
          </a:xfrm>
          <a:prstGeom prst="roundRect">
            <a:avLst>
              <a:gd name="adj" fmla="val 50000"/>
            </a:avLst>
          </a:prstGeom>
          <a:solidFill>
            <a:srgbClr val="1B253D"/>
          </a:solidFill>
          <a:ln w="12700">
            <a:solidFill>
              <a:srgbClr val="3341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Certifikovaný PA SK · EFSK000031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520440" y="4617720"/>
            <a:ext cx="2880360" cy="384048"/>
          </a:xfrm>
          <a:prstGeom prst="roundRect">
            <a:avLst>
              <a:gd name="adj" fmla="val 50000"/>
            </a:avLst>
          </a:prstGeom>
          <a:solidFill>
            <a:srgbClr val="1B253D"/>
          </a:solidFill>
          <a:ln w="12700">
            <a:solidFill>
              <a:srgbClr val="3341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Vlastný Peppol AP · Seat PSK001128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65392" y="4617720"/>
            <a:ext cx="1508760" cy="384048"/>
          </a:xfrm>
          <a:prstGeom prst="roundRect">
            <a:avLst>
              <a:gd name="adj" fmla="val 50000"/>
            </a:avLst>
          </a:prstGeom>
          <a:solidFill>
            <a:srgbClr val="1B253D"/>
          </a:solidFill>
          <a:ln w="12700">
            <a:solidFill>
              <a:srgbClr val="3341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Mandát 1. 1. 2027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58368" y="5806440"/>
            <a:ext cx="8028432" cy="0"/>
          </a:xfrm>
          <a:prstGeom prst="line">
            <a:avLst/>
          </a:prstGeom>
          <a:ln w="952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8368" y="594360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FFFFFF"/>
                </a:solidFill>
                <a:latin typeface="Arial"/>
              </a:rPr>
              <a:t>peppol.verteco.digital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" y="630936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9AA5B8"/>
                </a:solidFill>
                <a:latin typeface="Arial"/>
              </a:rPr>
              <a:t>Prehľad produktu pre partnerov a klientov · e-Faktúra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ZHRNUTIE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800" b="1" i="0">
                <a:solidFill>
                  <a:srgbClr val="131313"/>
                </a:solidFill>
                <a:latin typeface="Arial"/>
              </a:rPr>
              <a:t>Čo dostanete pri výbere Verteco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965960"/>
            <a:ext cx="11064240" cy="457200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075688"/>
            <a:ext cx="3474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FFFFFF"/>
                </a:solidFill>
                <a:latin typeface="Arial"/>
              </a:rPr>
              <a:t>Oblasť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60" y="2075688"/>
            <a:ext cx="6858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E78A08"/>
                </a:solidFill>
                <a:latin typeface="Arial"/>
              </a:rPr>
              <a:t>Verteco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423160"/>
            <a:ext cx="11064240" cy="512064"/>
          </a:xfrm>
          <a:prstGeom prst="rect">
            <a:avLst/>
          </a:prstGeom>
          <a:solidFill>
            <a:srgbClr val="F7F7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542032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Príjem e-faktúr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542032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Zadarmo natrvalo, do 1 000 / mes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935224"/>
            <a:ext cx="11064240" cy="5120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054096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Odosielanie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3054096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Od €2 / mes — API, pluginy, viac IČO v cene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447288"/>
            <a:ext cx="11064240" cy="512064"/>
          </a:xfrm>
          <a:prstGeom prst="rect">
            <a:avLst/>
          </a:prstGeom>
          <a:solidFill>
            <a:srgbClr val="F7F7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566160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Onboarding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0560" y="3566160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Automatický cez portál FS (VPDS) — o niekoľko sekúnd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3959352"/>
            <a:ext cx="11064240" cy="5120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4078224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Integrácie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078224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6 hotových e-shop pluginov + verejné REST API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4471416"/>
            <a:ext cx="11064240" cy="512064"/>
          </a:xfrm>
          <a:prstGeom prst="rect">
            <a:avLst/>
          </a:prstGeom>
          <a:solidFill>
            <a:srgbClr val="F7F7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590288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Hlásenie FS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60" y="4590288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Automatické (TDD/C5) — nič neriešite naviac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4983480"/>
            <a:ext cx="11064240" cy="5120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960" y="5102352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Doručenky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80560" y="5102352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MLS pri každom doklade — viete, že faktúra došla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5495544"/>
            <a:ext cx="11064240" cy="512064"/>
          </a:xfrm>
          <a:prstGeom prst="rect">
            <a:avLst/>
          </a:prstGeom>
          <a:solidFill>
            <a:srgbClr val="F7F7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5614416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Nástroje zadarmo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80560" y="5614416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Verejné overenie firmy a validátor faktúr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6007608"/>
            <a:ext cx="11064240" cy="5120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60" y="6126480"/>
            <a:ext cx="34747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Vlastníctvo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80560" y="6126480"/>
            <a:ext cx="68580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>
                <a:solidFill>
                  <a:srgbClr val="157A45"/>
                </a:solidFill>
                <a:latin typeface="Arial"/>
              </a:rPr>
              <a:t>✓  </a:t>
            </a:r>
            <a:r>
              <a:rPr sz="1150" b="0">
                <a:solidFill>
                  <a:srgbClr val="404040"/>
                </a:solidFill>
                <a:latin typeface="Arial"/>
              </a:rPr>
              <a:t>Vlastný certifikovaný Access Point (Seat PSK001128)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1965960"/>
            <a:ext cx="11064240" cy="4553712"/>
          </a:xfrm>
          <a:prstGeom prst="rect">
            <a:avLst/>
          </a:prstGeom>
          <a:noFill/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cxnSp>
        <p:nvCxnSpPr>
          <p:cNvPr id="2" name="Connector 1"/>
          <p:cNvCxnSpPr/>
          <p:nvPr/>
        </p:nvCxnSpPr>
        <p:spPr>
          <a:xfrm flipV="1">
            <a:off x="9144000" y="214885"/>
            <a:ext cx="1737360" cy="608075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or 2"/>
          <p:cNvCxnSpPr/>
          <p:nvPr/>
        </p:nvCxnSpPr>
        <p:spPr>
          <a:xfrm>
            <a:off x="9144000" y="822960"/>
            <a:ext cx="1346454" cy="825246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 flipH="1">
            <a:off x="10490454" y="214885"/>
            <a:ext cx="390906" cy="1433321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10881360" y="214885"/>
            <a:ext cx="998981" cy="1780793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10490454" y="1648206"/>
            <a:ext cx="1389887" cy="347472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10490454" y="1648206"/>
            <a:ext cx="868680" cy="1389888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11359134" y="1995678"/>
            <a:ext cx="521207" cy="1042416"/>
          </a:xfrm>
          <a:prstGeom prst="line">
            <a:avLst/>
          </a:prstGeom>
          <a:ln w="1587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9057132" y="736092"/>
            <a:ext cx="173736" cy="173736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829240" y="162765"/>
            <a:ext cx="104240" cy="104240"/>
          </a:xfrm>
          <a:prstGeom prst="ellipse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403586" y="1561338"/>
            <a:ext cx="173736" cy="173736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1828221" y="1943558"/>
            <a:ext cx="104240" cy="104240"/>
          </a:xfrm>
          <a:prstGeom prst="ellipse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307014" y="2985974"/>
            <a:ext cx="104240" cy="104240"/>
          </a:xfrm>
          <a:prstGeom prst="ellipse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8368" y="438912"/>
            <a:ext cx="1133856" cy="475488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566928"/>
            <a:ext cx="877824" cy="2194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85800" y="1965960"/>
            <a:ext cx="7498079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600" b="1" i="0">
                <a:solidFill>
                  <a:srgbClr val="FFFFFF"/>
                </a:solidFill>
                <a:latin typeface="Arial"/>
              </a:rPr>
              <a:t>Chcete vyskúšať Verteco?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2697480"/>
            <a:ext cx="69494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500" b="0" i="0">
                <a:solidFill>
                  <a:srgbClr val="9AA5B8"/>
                </a:solidFill>
                <a:latin typeface="Arial"/>
              </a:rPr>
              <a:t>Vytvorte si účet zadarmo za pár minút alebo nás kontaktujte —</a:t>
            </a:r>
          </a:p>
          <a:p>
            <a:pPr algn="l">
              <a:lnSpc>
                <a:spcPct val="135000"/>
              </a:lnSpc>
            </a:pPr>
            <a:r>
              <a:rPr sz="1500" b="0" i="0">
                <a:solidFill>
                  <a:srgbClr val="9AA5B8"/>
                </a:solidFill>
                <a:latin typeface="Arial"/>
              </a:rPr>
              <a:t>radi vám ukážeme portál aj API naživo.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088" y="3794760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9AA5B8"/>
                </a:solidFill>
                <a:latin typeface="Arial"/>
              </a:rPr>
              <a:t>E-mail: </a:t>
            </a:r>
            <a:r>
              <a:rPr sz="1500" b="1">
                <a:solidFill>
                  <a:srgbClr val="FFFFFF"/>
                </a:solidFill>
                <a:latin typeface="Arial"/>
              </a:rPr>
              <a:t>peppol@verteco.digital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088" y="4224528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9AA5B8"/>
                </a:solidFill>
                <a:latin typeface="Arial"/>
              </a:rPr>
              <a:t>Web: </a:t>
            </a:r>
            <a:r>
              <a:rPr sz="1500" b="1">
                <a:solidFill>
                  <a:srgbClr val="FFFFFF"/>
                </a:solidFill>
                <a:latin typeface="Arial"/>
              </a:rPr>
              <a:t>peppol.verteco.digital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4654296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9AA5B8"/>
                </a:solidFill>
                <a:latin typeface="Arial"/>
              </a:rPr>
              <a:t>Prevádzkovateľ: </a:t>
            </a:r>
            <a:r>
              <a:rPr sz="1500" b="1">
                <a:solidFill>
                  <a:srgbClr val="FFFFFF"/>
                </a:solidFill>
                <a:latin typeface="Arial"/>
              </a:rPr>
              <a:t>Verteco digital services, s. r. 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04088" y="5257800"/>
            <a:ext cx="2331720" cy="420624"/>
          </a:xfrm>
          <a:prstGeom prst="roundRect">
            <a:avLst>
              <a:gd name="adj" fmla="val 50000"/>
            </a:avLst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Vytvoriť účet zadarmo 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555480" y="4023360"/>
            <a:ext cx="1645920" cy="1645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qr-vertec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4160520"/>
            <a:ext cx="1371600" cy="13716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326880" y="5715000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 i="0">
                <a:solidFill>
                  <a:srgbClr val="9AA5B8"/>
                </a:solidFill>
                <a:latin typeface="Arial"/>
              </a:rPr>
              <a:t>peppol.verteco.digital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704088" y="6263640"/>
            <a:ext cx="10771632" cy="0"/>
          </a:xfrm>
          <a:prstGeom prst="line">
            <a:avLst/>
          </a:prstGeom>
          <a:ln w="9525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4088" y="6382512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>
                <a:solidFill>
                  <a:srgbClr val="9AA5B8"/>
                </a:solidFill>
                <a:latin typeface="Arial"/>
              </a:rPr>
              <a:t>Verteco digital services, s. r. o. · Daniela Dlabača 21, 010 01 Žilina · IČO 53412834 · IČ DPH SK2121358349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PREČO VERTECO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800" b="1" i="0">
                <a:solidFill>
                  <a:srgbClr val="131313"/>
                </a:solidFill>
                <a:latin typeface="Arial"/>
              </a:rPr>
              <a:t>Vlastný certifikovaný Access Point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2670048" cy="3520440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04672" y="2606040"/>
            <a:ext cx="457200" cy="457200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26243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3246120"/>
            <a:ext cx="21579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i="0">
                <a:solidFill>
                  <a:srgbClr val="131313"/>
                </a:solidFill>
                <a:latin typeface="Arial"/>
              </a:rPr>
              <a:t>Vlastný Peppol AP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3840480"/>
            <a:ext cx="2157984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1100" b="0" i="0">
                <a:solidFill>
                  <a:srgbClr val="6F6F6F"/>
                </a:solidFill>
                <a:latin typeface="Arial"/>
              </a:rPr>
              <a:t>Prevádzkujeme certifikovaný Access Point (Seat PSK001128) s plnou kontrolou nad spoľahlivosťou a rýchlosťou doručenia.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2331720"/>
            <a:ext cx="2670048" cy="3520440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639312" y="2606040"/>
            <a:ext cx="457200" cy="457200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39312" y="26243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39312" y="3246120"/>
            <a:ext cx="21579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i="0">
                <a:solidFill>
                  <a:srgbClr val="131313"/>
                </a:solidFill>
                <a:latin typeface="Arial"/>
              </a:rPr>
              <a:t>Automatický onboarding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39312" y="3840480"/>
            <a:ext cx="2157984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1100" b="0" i="0">
                <a:solidFill>
                  <a:srgbClr val="6F6F6F"/>
                </a:solidFill>
                <a:latin typeface="Arial"/>
              </a:rPr>
              <a:t>Firma si nás vyberie na portáli Finančnej správy (VPDS) — účet, SMP registrácia aj prihlásenie vzniknú o niekoľko sekúnd, úplne automaticky.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2331720"/>
            <a:ext cx="2670048" cy="3520440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473952" y="2606040"/>
            <a:ext cx="457200" cy="457200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73952" y="26243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3952" y="3246120"/>
            <a:ext cx="21579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i="0">
                <a:solidFill>
                  <a:srgbClr val="131313"/>
                </a:solidFill>
                <a:latin typeface="Arial"/>
              </a:rPr>
              <a:t>Najnižšia cena v SR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3952" y="3840480"/>
            <a:ext cx="2157984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1100" b="0" i="0">
                <a:solidFill>
                  <a:srgbClr val="6F6F6F"/>
                </a:solidFill>
                <a:latin typeface="Arial"/>
              </a:rPr>
              <a:t>Príjem €0 natrvalo, odosielanie od €2 / mes. Transparentný cenník bez „ceny na vyžiadanie" — konkurencia účtuje €0,05–0,50 za doklad.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52560" y="2331720"/>
            <a:ext cx="2670048" cy="3520440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308592" y="2606040"/>
            <a:ext cx="457200" cy="457200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08592" y="26243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08592" y="3246120"/>
            <a:ext cx="21579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i="0">
                <a:solidFill>
                  <a:srgbClr val="131313"/>
                </a:solidFill>
                <a:latin typeface="Arial"/>
              </a:rPr>
              <a:t>SK-natívna automatizácia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08592" y="3840480"/>
            <a:ext cx="2157984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1100" b="0" i="0">
                <a:solidFill>
                  <a:srgbClr val="6F6F6F"/>
                </a:solidFill>
                <a:latin typeface="Arial"/>
              </a:rPr>
              <a:t>Automatické hlásenie na Finančnú správu (TDD/C5), doručenky MLS, validácia EN 16931 aj Peppol BIS — všetko v cene, bez ďalšej integrácie.</a:t>
            </a:r>
          </a:p>
        </p:txBody>
      </p:sp>
      <p:sp>
        <p:nvSpPr>
          <p:cNvPr id="25" name="Rounded Rectangle 24"/>
          <p:cNvSpPr/>
          <p:nvPr/>
        </p:nvSpPr>
        <p:spPr>
          <a:xfrm rot="20520000">
            <a:off x="11475720" y="5989320"/>
            <a:ext cx="1417320" cy="457200"/>
          </a:xfrm>
          <a:prstGeom prst="roundRect">
            <a:avLst>
              <a:gd name="adj" fmla="val 100000"/>
            </a:avLst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PORTÁL VERTECO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800" b="1" i="0">
                <a:solidFill>
                  <a:srgbClr val="131313"/>
                </a:solidFill>
                <a:latin typeface="Arial"/>
              </a:rPr>
              <a:t>Poštár Verteco pre malé a stredné firmy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48840"/>
            <a:ext cx="4160520" cy="1965960"/>
          </a:xfrm>
          <a:prstGeom prst="roundRect">
            <a:avLst>
              <a:gd name="adj" fmla="val 5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331720"/>
            <a:ext cx="37033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31313"/>
                </a:solidFill>
                <a:latin typeface="Arial"/>
              </a:rPr>
              <a:t>Prijaté faktúry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697480"/>
            <a:ext cx="3703320" cy="1325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Prehľadný zoznam s filtrami podľa stavu</a:t>
            </a: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PDF, XML aj doručenka (MLS) na stiahnutie</a:t>
            </a: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E-mailová notifikácia s náhľadom faktúry</a:t>
            </a: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Export pre účtovníka — CSV aj ZIP s XML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251960"/>
            <a:ext cx="4160520" cy="1965960"/>
          </a:xfrm>
          <a:prstGeom prst="roundRect">
            <a:avLst>
              <a:gd name="adj" fmla="val 5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434840"/>
            <a:ext cx="37033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31313"/>
                </a:solidFill>
                <a:latin typeface="Arial"/>
              </a:rPr>
              <a:t>Odoslané faktúry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800600"/>
            <a:ext cx="3703320" cy="1325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Editor faktúr s automatickým číslovaním</a:t>
            </a: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Adresár klientov a duplikácia faktúry</a:t>
            </a: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Doručenka (MLS) v reálnom čase</a:t>
            </a:r>
          </a:p>
          <a:p>
            <a:pPr>
              <a:lnSpc>
                <a:spcPct val="112000"/>
              </a:lnSpc>
              <a:spcAft>
                <a:spcPts val="600"/>
              </a:spcAft>
            </a:pPr>
            <a:r>
              <a:rPr sz="1150" b="1">
                <a:solidFill>
                  <a:srgbClr val="E78A08"/>
                </a:solidFill>
                <a:latin typeface="Arial"/>
              </a:rPr>
              <a:t>›  </a:t>
            </a:r>
            <a:r>
              <a:rPr sz="1150">
                <a:solidFill>
                  <a:srgbClr val="404040"/>
                </a:solidFill>
                <a:latin typeface="Arial"/>
              </a:rPr>
              <a:t>Napojenie na e-shop či ERP (plugin / API)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74920" y="2148840"/>
            <a:ext cx="6537960" cy="38862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74920" y="2148840"/>
            <a:ext cx="6537960" cy="310896"/>
          </a:xfrm>
          <a:prstGeom prst="rect">
            <a:avLst/>
          </a:prstGeom>
          <a:solidFill>
            <a:srgbClr val="F1F0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202936" y="2240280"/>
            <a:ext cx="109728" cy="109728"/>
          </a:xfrm>
          <a:prstGeom prst="ellipse">
            <a:avLst/>
          </a:prstGeom>
          <a:solidFill>
            <a:srgbClr val="E066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376672" y="2240280"/>
            <a:ext cx="109728" cy="109728"/>
          </a:xfrm>
          <a:prstGeom prst="ellipse">
            <a:avLst/>
          </a:prstGeom>
          <a:solidFill>
            <a:srgbClr val="E8B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5550408" y="2240280"/>
            <a:ext cx="109728" cy="109728"/>
          </a:xfrm>
          <a:prstGeom prst="ellipse">
            <a:avLst/>
          </a:prstGeom>
          <a:solidFill>
            <a:srgbClr val="6AB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715000" y="2199132"/>
            <a:ext cx="2377440" cy="21031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850" b="0">
                <a:solidFill>
                  <a:srgbClr val="6F6F6F"/>
                </a:solidFill>
                <a:latin typeface="Arial"/>
              </a:rPr>
              <a:t>peppol.verteco.digital/dashboard/invoices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03520" y="2587752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31313"/>
                </a:solidFill>
                <a:latin typeface="Arial"/>
              </a:rPr>
              <a:t>Prijaté e-faktúry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303520" y="2962656"/>
            <a:ext cx="1417320" cy="502920"/>
          </a:xfrm>
          <a:prstGeom prst="roundRect">
            <a:avLst>
              <a:gd name="adj" fmla="val 15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13248" y="3026664"/>
            <a:ext cx="12344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E78A08"/>
                </a:solidFill>
                <a:latin typeface="Arial"/>
              </a:rPr>
              <a:t>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3248" y="3273552"/>
            <a:ext cx="123444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 i="0">
                <a:solidFill>
                  <a:srgbClr val="6F6F6F"/>
                </a:solidFill>
                <a:latin typeface="Arial"/>
              </a:rPr>
              <a:t>Všetky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30568" y="2962656"/>
            <a:ext cx="1417320" cy="502920"/>
          </a:xfrm>
          <a:prstGeom prst="roundRect">
            <a:avLst>
              <a:gd name="adj" fmla="val 15000"/>
            </a:avLst>
          </a:prstGeom>
          <a:solidFill>
            <a:srgbClr val="E3EF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40296" y="3026664"/>
            <a:ext cx="12344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D5FB0"/>
                </a:solidFill>
                <a:latin typeface="Arial"/>
              </a:rPr>
              <a:t>39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0296" y="3273552"/>
            <a:ext cx="123444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 i="0">
                <a:solidFill>
                  <a:srgbClr val="6F6F6F"/>
                </a:solidFill>
                <a:latin typeface="Arial"/>
              </a:rPr>
              <a:t>Nové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357616" y="2962656"/>
            <a:ext cx="1417320" cy="502920"/>
          </a:xfrm>
          <a:prstGeom prst="roundRect">
            <a:avLst>
              <a:gd name="adj" fmla="val 15000"/>
            </a:avLst>
          </a:prstGeom>
          <a:solidFill>
            <a:srgbClr val="FB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67344" y="3026664"/>
            <a:ext cx="12344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B3361F"/>
                </a:solidFill>
                <a:latin typeface="Arial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67344" y="3273552"/>
            <a:ext cx="123444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 i="0">
                <a:solidFill>
                  <a:srgbClr val="6F6F6F"/>
                </a:solidFill>
                <a:latin typeface="Arial"/>
              </a:rPr>
              <a:t>Neplatné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884664" y="2962656"/>
            <a:ext cx="1417320" cy="502920"/>
          </a:xfrm>
          <a:prstGeom prst="roundRect">
            <a:avLst>
              <a:gd name="adj" fmla="val 15000"/>
            </a:avLst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994392" y="3026664"/>
            <a:ext cx="12344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57A45"/>
                </a:solidFill>
                <a:latin typeface="Arial"/>
              </a:rPr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94392" y="3273552"/>
            <a:ext cx="123444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0" i="0">
                <a:solidFill>
                  <a:srgbClr val="6F6F6F"/>
                </a:solidFill>
                <a:latin typeface="Arial"/>
              </a:rPr>
              <a:t>Uzavreté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03520" y="3648456"/>
            <a:ext cx="6080760" cy="310896"/>
          </a:xfrm>
          <a:prstGeom prst="rect">
            <a:avLst/>
          </a:prstGeom>
          <a:solidFill>
            <a:srgbClr val="FA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13248" y="3712464"/>
            <a:ext cx="168706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6F6F6F"/>
                </a:solidFill>
                <a:latin typeface="Arial"/>
              </a:rPr>
              <a:t>Dodávateľ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37476" y="3712464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6F6F6F"/>
                </a:solidFill>
                <a:latin typeface="Arial"/>
              </a:rPr>
              <a:t>Typ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49590" y="3712464"/>
            <a:ext cx="10789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6F6F6F"/>
                </a:solidFill>
                <a:latin typeface="Arial"/>
              </a:rPr>
              <a:t>Číslo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65742" y="3712464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6F6F6F"/>
                </a:solidFill>
                <a:latin typeface="Arial"/>
              </a:rPr>
              <a:t>Suma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277856" y="3712464"/>
            <a:ext cx="10789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850" b="1" i="0">
                <a:solidFill>
                  <a:srgbClr val="6F6F6F"/>
                </a:solidFill>
                <a:latin typeface="Arial"/>
              </a:rPr>
              <a:t>Stav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303520" y="3959352"/>
            <a:ext cx="6080760" cy="3108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413248" y="4027932"/>
            <a:ext cx="168706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Ukážková s.r.o.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37476" y="4027932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Faktúra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149590" y="4027932"/>
            <a:ext cx="10789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FA-2026-0114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65742" y="4027932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245,60 €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259568" y="4009644"/>
            <a:ext cx="822960" cy="210312"/>
          </a:xfrm>
          <a:prstGeom prst="roundRect">
            <a:avLst>
              <a:gd name="adj" fmla="val 50000"/>
            </a:avLst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800" b="1">
                <a:solidFill>
                  <a:srgbClr val="157A45"/>
                </a:solidFill>
                <a:latin typeface="Arial"/>
              </a:rPr>
              <a:t>Doručené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03520" y="4270248"/>
            <a:ext cx="6080760" cy="310896"/>
          </a:xfrm>
          <a:prstGeom prst="rect">
            <a:avLst/>
          </a:prstGeom>
          <a:solidFill>
            <a:srgbClr val="FCF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413248" y="4338828"/>
            <a:ext cx="168706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Vzorová firma s.r.o.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237476" y="4338828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Faktúra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49590" y="4338828"/>
            <a:ext cx="10789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2026-0091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65742" y="4338828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1 180,00 €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259568" y="4320540"/>
            <a:ext cx="822960" cy="210312"/>
          </a:xfrm>
          <a:prstGeom prst="roundRect">
            <a:avLst>
              <a:gd name="adj" fmla="val 50000"/>
            </a:avLst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800" b="1">
                <a:solidFill>
                  <a:srgbClr val="157A45"/>
                </a:solidFill>
                <a:latin typeface="Arial"/>
              </a:rPr>
              <a:t>Doručené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303520" y="4581144"/>
            <a:ext cx="6080760" cy="3108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413248" y="4649724"/>
            <a:ext cx="1687068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Demo dodávateľ s.r.o.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237476" y="4649724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Dobropis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149590" y="4649724"/>
            <a:ext cx="10789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D26-0012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365742" y="4649724"/>
            <a:ext cx="774954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 i="0">
                <a:solidFill>
                  <a:srgbClr val="404040"/>
                </a:solidFill>
                <a:latin typeface="Arial"/>
              </a:rPr>
              <a:t>-98,00 €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259568" y="4631436"/>
            <a:ext cx="822960" cy="210312"/>
          </a:xfrm>
          <a:prstGeom prst="roundRect">
            <a:avLst>
              <a:gd name="adj" fmla="val 50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800" b="1">
                <a:solidFill>
                  <a:srgbClr val="E78A08"/>
                </a:solidFill>
                <a:latin typeface="Arial"/>
              </a:rPr>
              <a:t>Nová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303520" y="3648456"/>
            <a:ext cx="6080760" cy="1243584"/>
          </a:xfrm>
          <a:prstGeom prst="rect">
            <a:avLst/>
          </a:prstGeom>
          <a:noFill/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 rot="20520000">
            <a:off x="11475720" y="5989320"/>
            <a:ext cx="1417320" cy="457200"/>
          </a:xfrm>
          <a:prstGeom prst="roundRect">
            <a:avLst>
              <a:gd name="adj" fmla="val 100000"/>
            </a:avLst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PRIJÍMANIE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800" b="1" i="0">
                <a:solidFill>
                  <a:srgbClr val="131313"/>
                </a:solidFill>
                <a:latin typeface="Arial"/>
              </a:rPr>
              <a:t>Príjem e-faktúr — navždy zadarmo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1234440" cy="384048"/>
          </a:xfrm>
          <a:prstGeom prst="roundRect">
            <a:avLst>
              <a:gd name="adj" fmla="val 50000"/>
            </a:avLst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300" b="1">
                <a:solidFill>
                  <a:srgbClr val="157A45"/>
                </a:solidFill>
                <a:latin typeface="Arial"/>
              </a:rPr>
              <a:t>ZDARMA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95728"/>
            <a:ext cx="5669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6F6F6F"/>
                </a:solidFill>
                <a:latin typeface="Arial"/>
              </a:rPr>
              <a:t>Pre každú firmu — platcov aj neplatcov DPH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71800"/>
            <a:ext cx="5394960" cy="2926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Schránka prijatých dokladov — </a:t>
            </a:r>
            <a:r>
              <a:rPr sz="1300" b="0">
                <a:solidFill>
                  <a:srgbClr val="404040"/>
                </a:solidFill>
                <a:latin typeface="Arial"/>
              </a:rPr>
              <a:t>faktúry, dobropisy aj self-billing na jednom mieste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PDF aj originál XML — </a:t>
            </a:r>
            <a:r>
              <a:rPr sz="1300" b="0">
                <a:solidFill>
                  <a:srgbClr val="404040"/>
                </a:solidFill>
                <a:latin typeface="Arial"/>
              </a:rPr>
              <a:t>kedykoľvek na stiahnutie alebo preposlanie účtovníkovi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Automatická doručenka (MLS) a archív, </a:t>
            </a:r>
            <a:r>
              <a:rPr sz="1300" b="0">
                <a:solidFill>
                  <a:srgbClr val="404040"/>
                </a:solidFill>
                <a:latin typeface="Arial"/>
              </a:rPr>
              <a:t>dáta faktúr uchovávané v EÚ (Frankfurt)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Upozornenie e-mailom </a:t>
            </a:r>
            <a:r>
              <a:rPr sz="1300" b="0">
                <a:solidFill>
                  <a:srgbClr val="404040"/>
                </a:solidFill>
                <a:latin typeface="Arial"/>
              </a:rPr>
              <a:t>ihneď po doručení novej faktúry aj s náhľadom priamo v správe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1 000 faktúr mesačne v cene 0 €, </a:t>
            </a:r>
            <a:r>
              <a:rPr sz="1300" b="0">
                <a:solidFill>
                  <a:srgbClr val="404040"/>
                </a:solidFill>
                <a:latin typeface="Arial"/>
              </a:rPr>
              <a:t>nad limit len 0,03 € za doklad — žiadny tvrdý strop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2331720"/>
            <a:ext cx="2514600" cy="1417320"/>
          </a:xfrm>
          <a:prstGeom prst="roundRect">
            <a:avLst>
              <a:gd name="adj" fmla="val 10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92240" y="2331720"/>
            <a:ext cx="54864" cy="1417320"/>
          </a:xfrm>
          <a:prstGeom prst="rect">
            <a:avLst/>
          </a:prstGeom>
          <a:solidFill>
            <a:srgbClr val="157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93408" y="2459736"/>
            <a:ext cx="2148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131313"/>
                </a:solidFill>
                <a:latin typeface="Arial"/>
              </a:rPr>
              <a:t>€0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3408" y="3364992"/>
            <a:ext cx="2148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Príjem faktúr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natrvalo, bez limitu na počet firiem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89720" y="2331720"/>
            <a:ext cx="2514600" cy="1417320"/>
          </a:xfrm>
          <a:prstGeom prst="roundRect">
            <a:avLst>
              <a:gd name="adj" fmla="val 10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9189720" y="2331720"/>
            <a:ext cx="54864" cy="1417320"/>
          </a:xfrm>
          <a:prstGeom prst="rect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390888" y="2459736"/>
            <a:ext cx="2148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131313"/>
                </a:solidFill>
                <a:latin typeface="Arial"/>
              </a:rPr>
              <a:t>1 000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90888" y="3364992"/>
            <a:ext cx="2148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faktúr mesačne v cene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— nad limit 0,03 € / doklad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92240" y="3931920"/>
            <a:ext cx="2514600" cy="1417320"/>
          </a:xfrm>
          <a:prstGeom prst="roundRect">
            <a:avLst>
              <a:gd name="adj" fmla="val 10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92240" y="3931920"/>
            <a:ext cx="54864" cy="1417320"/>
          </a:xfrm>
          <a:prstGeom prst="rect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93408" y="4059936"/>
            <a:ext cx="2148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131313"/>
                </a:solidFill>
                <a:latin typeface="Arial"/>
              </a:rPr>
              <a:t>MLS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93408" y="4965192"/>
            <a:ext cx="2148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doručenka pri každej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prijatej aj odoslanej faktúre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89720" y="3931920"/>
            <a:ext cx="2514600" cy="1417320"/>
          </a:xfrm>
          <a:prstGeom prst="roundRect">
            <a:avLst>
              <a:gd name="adj" fmla="val 10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89720" y="3931920"/>
            <a:ext cx="54864" cy="1417320"/>
          </a:xfrm>
          <a:prstGeom prst="rect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90888" y="4059936"/>
            <a:ext cx="2148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00" b="1" i="0">
                <a:solidFill>
                  <a:srgbClr val="131313"/>
                </a:solidFill>
                <a:latin typeface="Arial"/>
              </a:rPr>
              <a:t>EÚ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90888" y="4965192"/>
            <a:ext cx="2148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úložisko dát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6F6F6F"/>
                </a:solidFill>
                <a:latin typeface="Arial"/>
              </a:rPr>
              <a:t>(Frankfurt) — GDPR-compliant</a:t>
            </a:r>
          </a:p>
        </p:txBody>
      </p:sp>
      <p:sp>
        <p:nvSpPr>
          <p:cNvPr id="24" name="Rounded Rectangle 23"/>
          <p:cNvSpPr/>
          <p:nvPr/>
        </p:nvSpPr>
        <p:spPr>
          <a:xfrm rot="20520000">
            <a:off x="11475720" y="5989320"/>
            <a:ext cx="1417320" cy="457200"/>
          </a:xfrm>
          <a:prstGeom prst="roundRect">
            <a:avLst>
              <a:gd name="adj" fmla="val 100000"/>
            </a:avLst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CENNÍK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700" b="1" i="0">
                <a:solidFill>
                  <a:srgbClr val="131313"/>
                </a:solidFill>
                <a:latin typeface="Arial"/>
              </a:rPr>
              <a:t>Transparentne najlacnejšie odosielanie na trhu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65960"/>
            <a:ext cx="3611880" cy="3657600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286000"/>
            <a:ext cx="3063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31313"/>
                </a:solidFill>
                <a:latin typeface="Arial"/>
              </a:rPr>
              <a:t>Príjem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697480"/>
            <a:ext cx="30632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131313"/>
                </a:solidFill>
                <a:latin typeface="Arial"/>
              </a:rPr>
              <a:t>€0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91840"/>
            <a:ext cx="3063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6F6F6F"/>
                </a:solidFill>
                <a:latin typeface="Arial"/>
              </a:rPr>
              <a:t>navždy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749040"/>
            <a:ext cx="306324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404040"/>
                </a:solidFill>
                <a:latin typeface="Arial"/>
              </a:rPr>
              <a:t>Neobmedzený počet firiem (IČO)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404040"/>
                </a:solidFill>
                <a:latin typeface="Arial"/>
              </a:rPr>
              <a:t>Do 1 000 prijatých faktúr / mes.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404040"/>
                </a:solidFill>
                <a:latin typeface="Arial"/>
              </a:rPr>
              <a:t>Archív, doručenky, PDF export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965960"/>
            <a:ext cx="3611880" cy="3657600"/>
          </a:xfrm>
          <a:prstGeom prst="roundRect">
            <a:avLst>
              <a:gd name="adj" fmla="val 6000"/>
            </a:avLst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617720" y="1801368"/>
            <a:ext cx="1554480" cy="329184"/>
          </a:xfrm>
          <a:prstGeom prst="roundRect">
            <a:avLst>
              <a:gd name="adj" fmla="val 50000"/>
            </a:avLst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NAJOBĽÚBENEJŠIE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2286000"/>
            <a:ext cx="3063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FFFFFF"/>
                </a:solidFill>
                <a:latin typeface="Arial"/>
              </a:rPr>
              <a:t>Odosielanie a príjem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2697480"/>
            <a:ext cx="30632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E78A08"/>
                </a:solidFill>
                <a:latin typeface="Arial"/>
              </a:rPr>
              <a:t>€2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3291840"/>
            <a:ext cx="3063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9AA5B8"/>
                </a:solidFill>
                <a:latin typeface="Arial"/>
              </a:rPr>
              <a:t>/ mes za IČO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3749040"/>
            <a:ext cx="306324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9AA5B8"/>
                </a:solidFill>
                <a:latin typeface="Arial"/>
              </a:rPr>
              <a:t>Všetko z Príjmu + odosielanie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9AA5B8"/>
                </a:solidFill>
                <a:latin typeface="Arial"/>
              </a:rPr>
              <a:t>REST API (SAPI-SK) + webhooky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9AA5B8"/>
                </a:solidFill>
                <a:latin typeface="Arial"/>
              </a:rPr>
              <a:t>Pluginy pre e-shopy a ERP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9AA5B8"/>
                </a:solidFill>
                <a:latin typeface="Arial"/>
              </a:rPr>
              <a:t>Viac IČO, B2G, white-label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0" y="1965960"/>
            <a:ext cx="3611880" cy="3657600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03920" y="2286000"/>
            <a:ext cx="3063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31313"/>
                </a:solidFill>
                <a:latin typeface="Arial"/>
              </a:rPr>
              <a:t>Riadené napojenie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3920" y="2697480"/>
            <a:ext cx="30632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131313"/>
                </a:solidFill>
                <a:latin typeface="Arial"/>
              </a:rPr>
              <a:t>od €990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0" y="3291840"/>
            <a:ext cx="3063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0" i="0">
                <a:solidFill>
                  <a:srgbClr val="6F6F6F"/>
                </a:solidFill>
                <a:latin typeface="Arial"/>
              </a:rPr>
              <a:t>jednorazovo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0" y="3749040"/>
            <a:ext cx="306324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404040"/>
                </a:solidFill>
                <a:latin typeface="Arial"/>
              </a:rPr>
              <a:t>Napojíme váš SAP / ERP / e-shop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404040"/>
                </a:solidFill>
                <a:latin typeface="Arial"/>
              </a:rPr>
              <a:t>Potom bežíte na €2 / mes + 0,03 €</a:t>
            </a:r>
          </a:p>
          <a:p>
            <a:pPr>
              <a:lnSpc>
                <a:spcPct val="112000"/>
              </a:lnSpc>
              <a:spcAft>
                <a:spcPts val="800"/>
              </a:spcAft>
            </a:pPr>
            <a:r>
              <a:rPr sz="1100" b="1">
                <a:solidFill>
                  <a:srgbClr val="E78A08"/>
                </a:solidFill>
                <a:latin typeface="Arial"/>
              </a:rPr>
              <a:t>›  </a:t>
            </a:r>
            <a:r>
              <a:rPr sz="1100">
                <a:solidFill>
                  <a:srgbClr val="404040"/>
                </a:solidFill>
                <a:latin typeface="Arial"/>
              </a:rPr>
              <a:t>Vhodné pre veľké objemy dokladov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5806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 i="1">
                <a:solidFill>
                  <a:srgbClr val="6F6F6F"/>
                </a:solidFill>
                <a:latin typeface="Arial"/>
              </a:rPr>
              <a:t>Nad 1 000 dokladov / mes: každá ďalšia faktúra (prijatá aj odoslaná) len 0,03 € — konkurencia bežne účtuje 0,05–0,50 € za doklad.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KĽÚČOVÁ VÝHODA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500" b="1" i="0">
                <a:solidFill>
                  <a:srgbClr val="131313"/>
                </a:solidFill>
                <a:latin typeface="Arial"/>
              </a:rPr>
              <a:t>Automatický onboarding cez portál Finančnej správy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783080"/>
            <a:ext cx="1051560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6F6F6F"/>
                </a:solidFill>
                <a:latin typeface="Arial"/>
              </a:rPr>
              <a:t>Firma nemusí nič inštalovať ani sa nikde manuálne registrovať — celý proces beží automaticky na pozadí.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514600"/>
            <a:ext cx="2606040" cy="2331720"/>
          </a:xfrm>
          <a:prstGeom prst="roundRect">
            <a:avLst>
              <a:gd name="adj" fmla="val 7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49808" y="2715768"/>
            <a:ext cx="384048" cy="384048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2734056"/>
            <a:ext cx="38404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3291840"/>
            <a:ext cx="22037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131313"/>
                </a:solidFill>
                <a:latin typeface="Arial"/>
              </a:rPr>
              <a:t>Výber na portáli FS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813048"/>
            <a:ext cx="220370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Firma sa na portáli Finančnej správy (VPDS) prihlási cez eID a</a:t>
            </a:r>
          </a:p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vyberie si Verteco ako poštára.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08376" y="3497580"/>
            <a:ext cx="457200" cy="365760"/>
          </a:xfrm>
          <a:prstGeom prst="rect">
            <a:avLst/>
          </a:prstGeom>
          <a:noFill/>
        </p:spPr>
        <p:txBody>
          <a:bodyPr wrap="non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E78A08"/>
                </a:solidFill>
                <a:latin typeface="Arial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19272" y="2514600"/>
            <a:ext cx="2606040" cy="2331720"/>
          </a:xfrm>
          <a:prstGeom prst="roundRect">
            <a:avLst>
              <a:gd name="adj" fmla="val 7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520440" y="2715768"/>
            <a:ext cx="384048" cy="384048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0440" y="2734056"/>
            <a:ext cx="38404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20440" y="3291840"/>
            <a:ext cx="22037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131313"/>
                </a:solidFill>
                <a:latin typeface="Arial"/>
              </a:rPr>
              <a:t>Overenie údaja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0440" y="3813048"/>
            <a:ext cx="220370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Finančná správa nám bezpečne odošle podpísaný</a:t>
            </a:r>
          </a:p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verifikačný údaj — overíme ho na základe jej certifikátu.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79008" y="3497580"/>
            <a:ext cx="457200" cy="365760"/>
          </a:xfrm>
          <a:prstGeom prst="rect">
            <a:avLst/>
          </a:prstGeom>
          <a:noFill/>
        </p:spPr>
        <p:txBody>
          <a:bodyPr wrap="non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E78A08"/>
                </a:solidFill>
                <a:latin typeface="Arial"/>
              </a:rPr>
              <a:t>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89904" y="2514600"/>
            <a:ext cx="2606040" cy="2331720"/>
          </a:xfrm>
          <a:prstGeom prst="roundRect">
            <a:avLst>
              <a:gd name="adj" fmla="val 7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291072" y="2715768"/>
            <a:ext cx="384048" cy="384048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91072" y="2734056"/>
            <a:ext cx="38404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91072" y="3291840"/>
            <a:ext cx="22037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131313"/>
                </a:solidFill>
                <a:latin typeface="Arial"/>
              </a:rPr>
              <a:t>Automatický vznik účtu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91072" y="3813048"/>
            <a:ext cx="220370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Vytvoríme účet a firmu, zaregistrujeme jej</a:t>
            </a:r>
          </a:p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IČ DPH v národnom SMP registri siete Peppol.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49640" y="3497580"/>
            <a:ext cx="457200" cy="365760"/>
          </a:xfrm>
          <a:prstGeom prst="rect">
            <a:avLst/>
          </a:prstGeom>
          <a:noFill/>
        </p:spPr>
        <p:txBody>
          <a:bodyPr wrap="non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i="0">
                <a:solidFill>
                  <a:srgbClr val="E78A08"/>
                </a:solidFill>
                <a:latin typeface="Arial"/>
              </a:rPr>
              <a:t>→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860536" y="2514600"/>
            <a:ext cx="2606040" cy="2331720"/>
          </a:xfrm>
          <a:prstGeom prst="roundRect">
            <a:avLst>
              <a:gd name="adj" fmla="val 7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061704" y="2715768"/>
            <a:ext cx="384048" cy="384048"/>
          </a:xfrm>
          <a:prstGeom prst="ellipse">
            <a:avLst/>
          </a:prstGeom>
          <a:solidFill>
            <a:srgbClr val="E78A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061704" y="2734056"/>
            <a:ext cx="384048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 i="0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61704" y="3291840"/>
            <a:ext cx="220370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131313"/>
                </a:solidFill>
                <a:latin typeface="Arial"/>
              </a:rPr>
              <a:t>Prihlasovací e-mail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1704" y="3813048"/>
            <a:ext cx="2203704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Firma dostane e-mail s odkazom na okamžité</a:t>
            </a:r>
          </a:p>
          <a:p>
            <a:pPr algn="l">
              <a:lnSpc>
                <a:spcPct val="120000"/>
              </a:lnSpc>
            </a:pPr>
            <a:r>
              <a:rPr sz="1019" b="0" i="0">
                <a:solidFill>
                  <a:srgbClr val="6F6F6F"/>
                </a:solidFill>
                <a:latin typeface="Arial"/>
              </a:rPr>
              <a:t>prihlásenie (magic link) — bez hesla, bez čakania.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166360"/>
            <a:ext cx="10881360" cy="822960"/>
          </a:xfrm>
          <a:prstGeom prst="roundRect">
            <a:avLst>
              <a:gd name="adj" fmla="val 10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60" y="5394960"/>
            <a:ext cx="103327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1">
                <a:solidFill>
                  <a:srgbClr val="131313"/>
                </a:solidFill>
                <a:latin typeface="Arial"/>
              </a:rPr>
              <a:t>Výsledok: </a:t>
            </a:r>
            <a:r>
              <a:rPr sz="1350" b="0">
                <a:solidFill>
                  <a:srgbClr val="404040"/>
                </a:solidFill>
                <a:latin typeface="Arial"/>
              </a:rPr>
              <a:t>firma vie prijímať aj odosielať e-faktúry o niekoľko sekúnd od výberu na portáli FS — bez čakania na manuálnu registráciu.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INTEGRÁCIE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700" b="1" i="0">
                <a:solidFill>
                  <a:srgbClr val="131313"/>
                </a:solidFill>
                <a:latin typeface="Arial"/>
              </a:rPr>
              <a:t>Hotové pluginy pre e-shopy a napojenie na ERP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65960"/>
            <a:ext cx="1719072" cy="1234440"/>
          </a:xfrm>
          <a:prstGeom prst="roundRect">
            <a:avLst>
              <a:gd name="adj" fmla="val 12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207008" y="2130552"/>
            <a:ext cx="402336" cy="402336"/>
          </a:xfrm>
          <a:prstGeom prst="ellipse">
            <a:avLst/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07008" y="2148840"/>
            <a:ext cx="4023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>
                <a:solidFill>
                  <a:srgbClr val="E78A08"/>
                </a:solidFill>
                <a:latin typeface="Arial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504" y="2679192"/>
            <a:ext cx="1609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WooCommerce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95728" y="1965960"/>
            <a:ext cx="1719072" cy="1234440"/>
          </a:xfrm>
          <a:prstGeom prst="roundRect">
            <a:avLst>
              <a:gd name="adj" fmla="val 12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054096" y="2130552"/>
            <a:ext cx="402336" cy="402336"/>
          </a:xfrm>
          <a:prstGeom prst="ellipse">
            <a:avLst/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54096" y="2148840"/>
            <a:ext cx="4023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>
                <a:solidFill>
                  <a:srgbClr val="E78A08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50592" y="2679192"/>
            <a:ext cx="1609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PrestaShop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42816" y="1965960"/>
            <a:ext cx="1719072" cy="1234440"/>
          </a:xfrm>
          <a:prstGeom prst="roundRect">
            <a:avLst>
              <a:gd name="adj" fmla="val 12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901184" y="2130552"/>
            <a:ext cx="402336" cy="402336"/>
          </a:xfrm>
          <a:prstGeom prst="ellipse">
            <a:avLst/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01184" y="2148840"/>
            <a:ext cx="4023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>
                <a:solidFill>
                  <a:srgbClr val="E78A08"/>
                </a:solidFill>
                <a:latin typeface="Arial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679192"/>
            <a:ext cx="1609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Magento 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89904" y="1965960"/>
            <a:ext cx="1719072" cy="1234440"/>
          </a:xfrm>
          <a:prstGeom prst="roundRect">
            <a:avLst>
              <a:gd name="adj" fmla="val 12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748272" y="2130552"/>
            <a:ext cx="402336" cy="402336"/>
          </a:xfrm>
          <a:prstGeom prst="ellipse">
            <a:avLst/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48272" y="2148840"/>
            <a:ext cx="4023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>
                <a:solidFill>
                  <a:srgbClr val="E78A08"/>
                </a:solidFill>
                <a:latin typeface="Arial"/>
              </a:rPr>
              <a:t>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4768" y="2679192"/>
            <a:ext cx="1609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OpenCart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36992" y="1965960"/>
            <a:ext cx="1719072" cy="1234440"/>
          </a:xfrm>
          <a:prstGeom prst="roundRect">
            <a:avLst>
              <a:gd name="adj" fmla="val 12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595360" y="2130552"/>
            <a:ext cx="402336" cy="402336"/>
          </a:xfrm>
          <a:prstGeom prst="ellipse">
            <a:avLst/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595360" y="2148840"/>
            <a:ext cx="4023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>
                <a:solidFill>
                  <a:srgbClr val="E78A08"/>
                </a:solidFill>
                <a:latin typeface="Arial"/>
              </a:rPr>
              <a:t>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91856" y="2679192"/>
            <a:ext cx="1609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Shopify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784080" y="1965960"/>
            <a:ext cx="1719072" cy="1234440"/>
          </a:xfrm>
          <a:prstGeom prst="roundRect">
            <a:avLst>
              <a:gd name="adj" fmla="val 12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10442448" y="2130552"/>
            <a:ext cx="402336" cy="402336"/>
          </a:xfrm>
          <a:prstGeom prst="ellipse">
            <a:avLst/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442448" y="2148840"/>
            <a:ext cx="40233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i="0">
                <a:solidFill>
                  <a:srgbClr val="E78A08"/>
                </a:solidFill>
                <a:latin typeface="Arial"/>
              </a:rPr>
              <a:t>✓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38944" y="2679192"/>
            <a:ext cx="160934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50" b="1" i="0">
                <a:solidFill>
                  <a:srgbClr val="131313"/>
                </a:solidFill>
                <a:latin typeface="Arial"/>
              </a:rPr>
              <a:t>Shoptet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3383280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>
                <a:solidFill>
                  <a:srgbClr val="6F6F6F"/>
                </a:solidFill>
                <a:latin typeface="Arial"/>
              </a:rPr>
              <a:t>Automatický vznik e-faktúry z dokončenej objednávky — nahráte plugin, zvyšok beží sám.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8640" y="3977639"/>
            <a:ext cx="2743200" cy="5943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143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4059935"/>
            <a:ext cx="24140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E-shop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(Woo / Presta / Magento…)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291840" y="4270247"/>
            <a:ext cx="1143000" cy="576072"/>
          </a:xfrm>
          <a:prstGeom prst="line">
            <a:avLst/>
          </a:prstGeom>
          <a:ln w="13970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548640" y="4754879"/>
            <a:ext cx="2743200" cy="5943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143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3232" y="4837175"/>
            <a:ext cx="24140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Účtovný / ERP systém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(cez SAPI-SK API)</a:t>
            </a:r>
          </a:p>
        </p:txBody>
      </p:sp>
      <p:cxnSp>
        <p:nvCxnSpPr>
          <p:cNvPr id="35" name="Connector 34"/>
          <p:cNvCxnSpPr/>
          <p:nvPr/>
        </p:nvCxnSpPr>
        <p:spPr>
          <a:xfrm flipV="1">
            <a:off x="3291840" y="4846319"/>
            <a:ext cx="1143000" cy="201168"/>
          </a:xfrm>
          <a:prstGeom prst="line">
            <a:avLst/>
          </a:prstGeom>
          <a:ln w="13970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548640" y="5532119"/>
            <a:ext cx="2743200" cy="5943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143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13232" y="5614415"/>
            <a:ext cx="24140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Ručné vystavenie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v portáli</a:t>
            </a:r>
          </a:p>
        </p:txBody>
      </p:sp>
      <p:cxnSp>
        <p:nvCxnSpPr>
          <p:cNvPr id="38" name="Connector 37"/>
          <p:cNvCxnSpPr/>
          <p:nvPr/>
        </p:nvCxnSpPr>
        <p:spPr>
          <a:xfrm flipV="1">
            <a:off x="3291840" y="4846319"/>
            <a:ext cx="1143000" cy="978408"/>
          </a:xfrm>
          <a:prstGeom prst="line">
            <a:avLst/>
          </a:prstGeom>
          <a:ln w="13970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4434840" y="4480559"/>
            <a:ext cx="1874519" cy="777240"/>
          </a:xfrm>
          <a:prstGeom prst="roundRect">
            <a:avLst>
              <a:gd name="adj" fmla="val 15000"/>
            </a:avLst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544568" y="4590287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FFFFFF"/>
                </a:solidFill>
                <a:latin typeface="Arial"/>
              </a:rPr>
              <a:t>Verteco AP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44568" y="4892039"/>
            <a:ext cx="1691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 i="0">
                <a:solidFill>
                  <a:srgbClr val="9AA5B8"/>
                </a:solidFill>
                <a:latin typeface="Arial"/>
              </a:rPr>
              <a:t>validácia + doručenie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9006840" y="3977639"/>
            <a:ext cx="2651760" cy="594360"/>
          </a:xfrm>
          <a:prstGeom prst="roundRect">
            <a:avLst>
              <a:gd name="adj" fmla="val 12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171432" y="4059935"/>
            <a:ext cx="2322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131313"/>
                </a:solidFill>
                <a:latin typeface="Arial"/>
              </a:rPr>
              <a:t>Odberatelia SR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131313"/>
                </a:solidFill>
                <a:latin typeface="Arial"/>
              </a:rPr>
              <a:t>(0245 · SK:DIČ)</a:t>
            </a:r>
          </a:p>
        </p:txBody>
      </p:sp>
      <p:cxnSp>
        <p:nvCxnSpPr>
          <p:cNvPr id="44" name="Connector 43"/>
          <p:cNvCxnSpPr/>
          <p:nvPr/>
        </p:nvCxnSpPr>
        <p:spPr>
          <a:xfrm flipV="1">
            <a:off x="6309359" y="4270247"/>
            <a:ext cx="2697481" cy="502920"/>
          </a:xfrm>
          <a:prstGeom prst="line">
            <a:avLst/>
          </a:prstGeom>
          <a:ln w="13970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9006840" y="4754879"/>
            <a:ext cx="2651760" cy="594360"/>
          </a:xfrm>
          <a:prstGeom prst="roundRect">
            <a:avLst>
              <a:gd name="adj" fmla="val 12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9171432" y="4837175"/>
            <a:ext cx="2322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131313"/>
                </a:solidFill>
                <a:latin typeface="Arial"/>
              </a:rPr>
              <a:t>Zahraniční odberatelia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131313"/>
                </a:solidFill>
                <a:latin typeface="Arial"/>
              </a:rPr>
              <a:t>(Peppol sieť)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309359" y="4773167"/>
            <a:ext cx="2697481" cy="274320"/>
          </a:xfrm>
          <a:prstGeom prst="line">
            <a:avLst/>
          </a:prstGeom>
          <a:ln w="13970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9006840" y="5532119"/>
            <a:ext cx="2651760" cy="594360"/>
          </a:xfrm>
          <a:prstGeom prst="roundRect">
            <a:avLst>
              <a:gd name="adj" fmla="val 12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171432" y="5614415"/>
            <a:ext cx="2322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131313"/>
                </a:solidFill>
                <a:latin typeface="Arial"/>
              </a:rPr>
              <a:t>Finančná správa SR</a:t>
            </a:r>
          </a:p>
          <a:p>
            <a:pPr algn="l">
              <a:lnSpc>
                <a:spcPct val="105000"/>
              </a:lnSpc>
            </a:pPr>
            <a:r>
              <a:rPr sz="1050" b="0" i="0">
                <a:solidFill>
                  <a:srgbClr val="131313"/>
                </a:solidFill>
                <a:latin typeface="Arial"/>
              </a:rPr>
              <a:t>(TDD / C5 hlásenie)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6309359" y="4773167"/>
            <a:ext cx="2697481" cy="1051560"/>
          </a:xfrm>
          <a:prstGeom prst="line">
            <a:avLst/>
          </a:prstGeom>
          <a:ln w="13970">
            <a:solidFill>
              <a:srgbClr val="33415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 rot="20520000">
            <a:off x="11475720" y="5989320"/>
            <a:ext cx="1417320" cy="457200"/>
          </a:xfrm>
          <a:prstGeom prst="roundRect">
            <a:avLst>
              <a:gd name="adj" fmla="val 100000"/>
            </a:avLst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PRE VÝVOJÁROV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500" b="1" i="0">
                <a:solidFill>
                  <a:srgbClr val="131313"/>
                </a:solidFill>
                <a:latin typeface="Arial"/>
              </a:rPr>
              <a:t>SAPI-SK REST API — otvorené, bez čakania na prístup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65960"/>
            <a:ext cx="5486400" cy="3566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Verejná dokumentácia hneď na webe — </a:t>
            </a:r>
            <a:r>
              <a:rPr sz="1300" b="0">
                <a:solidFill>
                  <a:srgbClr val="404040"/>
                </a:solidFill>
                <a:latin typeface="Arial"/>
              </a:rPr>
              <a:t>žiadny e-mail ani čakanie na schválenie prístupu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Sandbox prostredie pre </a:t>
            </a:r>
            <a:r>
              <a:rPr sz="1300" b="0">
                <a:solidFill>
                  <a:srgbClr val="404040"/>
                </a:solidFill>
                <a:latin typeface="Arial"/>
              </a:rPr>
              <a:t>okamžité testovanie s client_id=sandbox, bez ostrých dát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9 endpointov: </a:t>
            </a:r>
            <a:r>
              <a:rPr sz="1300" b="0">
                <a:solidFill>
                  <a:srgbClr val="404040"/>
                </a:solidFill>
                <a:latin typeface="Arial"/>
              </a:rPr>
              <a:t>autentifikácia (OAuth2), odoslanie, príjem, stav doručenia (MLS) aj inkrementálne sťahovanie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Súlad s oficiálnym štandardom SAPI-SK, </a:t>
            </a:r>
            <a:r>
              <a:rPr sz="1300" b="0">
                <a:solidFill>
                  <a:srgbClr val="404040"/>
                </a:solidFill>
                <a:latin typeface="Arial"/>
              </a:rPr>
              <a:t>ktorý definuje Finančná správa SR</a:t>
            </a:r>
          </a:p>
          <a:p>
            <a:pPr>
              <a:lnSpc>
                <a:spcPct val="112000"/>
              </a:lnSpc>
              <a:spcAft>
                <a:spcPts val="1300"/>
              </a:spcAft>
            </a:pPr>
            <a:r>
              <a:rPr sz="1300" b="1">
                <a:solidFill>
                  <a:srgbClr val="E78A08"/>
                </a:solidFill>
                <a:latin typeface="Arial"/>
              </a:rPr>
              <a:t>›  </a:t>
            </a:r>
            <a:r>
              <a:rPr sz="1300" b="1">
                <a:solidFill>
                  <a:srgbClr val="404040"/>
                </a:solidFill>
                <a:latin typeface="Arial"/>
              </a:rPr>
              <a:t>OpenAPI 3.1 špecifikácia, </a:t>
            </a:r>
            <a:r>
              <a:rPr sz="1300" b="0">
                <a:solidFill>
                  <a:srgbClr val="404040"/>
                </a:solidFill>
                <a:latin typeface="Arial"/>
              </a:rPr>
              <a:t>pripravená na generovanie klientov do ľubovoľného jazyka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0" y="1965960"/>
            <a:ext cx="5212080" cy="356616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0" y="1965960"/>
            <a:ext cx="5212080" cy="310896"/>
          </a:xfrm>
          <a:prstGeom prst="rect">
            <a:avLst/>
          </a:prstGeom>
          <a:solidFill>
            <a:srgbClr val="F1F0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528816" y="2057400"/>
            <a:ext cx="109728" cy="109728"/>
          </a:xfrm>
          <a:prstGeom prst="ellipse">
            <a:avLst/>
          </a:prstGeom>
          <a:solidFill>
            <a:srgbClr val="E066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702552" y="2057400"/>
            <a:ext cx="109728" cy="109728"/>
          </a:xfrm>
          <a:prstGeom prst="ellipse">
            <a:avLst/>
          </a:prstGeom>
          <a:solidFill>
            <a:srgbClr val="E8B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876288" y="2057400"/>
            <a:ext cx="109728" cy="109728"/>
          </a:xfrm>
          <a:prstGeom prst="ellipse">
            <a:avLst/>
          </a:prstGeom>
          <a:solidFill>
            <a:srgbClr val="6AB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040880" y="2016252"/>
            <a:ext cx="2377440" cy="21031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850" b="0">
                <a:solidFill>
                  <a:srgbClr val="6F6F6F"/>
                </a:solidFill>
                <a:latin typeface="Arial"/>
              </a:rPr>
              <a:t>peppol.verteco.digital/docs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24140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>
                <a:solidFill>
                  <a:srgbClr val="131313"/>
                </a:solidFill>
                <a:latin typeface="Arial"/>
              </a:rPr>
              <a:t>API · Dokumentácia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29400" y="2825496"/>
            <a:ext cx="4754880" cy="384048"/>
          </a:xfrm>
          <a:prstGeom prst="roundRect">
            <a:avLst>
              <a:gd name="adj" fmla="val 15000"/>
            </a:avLst>
          </a:prstGeom>
          <a:solidFill>
            <a:srgbClr val="F7F7F6"/>
          </a:solidFill>
          <a:ln w="762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748272" y="2898648"/>
            <a:ext cx="685800" cy="23774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8A0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950" b="1">
                <a:solidFill>
                  <a:srgbClr val="E78A08"/>
                </a:solidFill>
                <a:latin typeface="Arial"/>
              </a:rPr>
              <a:t>POST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800" y="2916936"/>
            <a:ext cx="3749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/sapi/auth/token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29400" y="3300984"/>
            <a:ext cx="4754880" cy="384048"/>
          </a:xfrm>
          <a:prstGeom prst="roundRect">
            <a:avLst>
              <a:gd name="adj" fmla="val 15000"/>
            </a:avLst>
          </a:prstGeom>
          <a:solidFill>
            <a:srgbClr val="F7F7F6"/>
          </a:solidFill>
          <a:ln w="762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748272" y="3374136"/>
            <a:ext cx="685800" cy="23774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8A0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950" b="1">
                <a:solidFill>
                  <a:srgbClr val="E78A08"/>
                </a:solidFill>
                <a:latin typeface="Arial"/>
              </a:rPr>
              <a:t>POST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43800" y="3392424"/>
            <a:ext cx="3749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/sapi/document/send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629400" y="3776472"/>
            <a:ext cx="4754880" cy="384048"/>
          </a:xfrm>
          <a:prstGeom prst="roundRect">
            <a:avLst>
              <a:gd name="adj" fmla="val 15000"/>
            </a:avLst>
          </a:prstGeom>
          <a:solidFill>
            <a:srgbClr val="F7F7F6"/>
          </a:solidFill>
          <a:ln w="762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748272" y="3849624"/>
            <a:ext cx="685800" cy="23774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1D5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950" b="1">
                <a:solidFill>
                  <a:srgbClr val="1D5FB0"/>
                </a:solidFill>
                <a:latin typeface="Arial"/>
              </a:rPr>
              <a:t>GET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43800" y="3867912"/>
            <a:ext cx="3749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/sapi/document/receive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629400" y="4251960"/>
            <a:ext cx="4754880" cy="384048"/>
          </a:xfrm>
          <a:prstGeom prst="roundRect">
            <a:avLst>
              <a:gd name="adj" fmla="val 15000"/>
            </a:avLst>
          </a:prstGeom>
          <a:solidFill>
            <a:srgbClr val="F7F7F6"/>
          </a:solidFill>
          <a:ln w="7620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748272" y="4325112"/>
            <a:ext cx="685800" cy="23774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1D5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950" b="1">
                <a:solidFill>
                  <a:srgbClr val="1D5FB0"/>
                </a:solidFill>
                <a:latin typeface="Arial"/>
              </a:rPr>
              <a:t>GET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43800" y="4343400"/>
            <a:ext cx="3749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i="0">
                <a:solidFill>
                  <a:srgbClr val="404040"/>
                </a:solidFill>
                <a:latin typeface="Arial"/>
              </a:rPr>
              <a:t>/sapi/document/sent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629400" y="4818888"/>
            <a:ext cx="2377440" cy="329184"/>
          </a:xfrm>
          <a:prstGeom prst="roundRect">
            <a:avLst>
              <a:gd name="adj" fmla="val 50000"/>
            </a:avLst>
          </a:prstGeom>
          <a:solidFill>
            <a:srgbClr val="FB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000" b="1">
                <a:solidFill>
                  <a:srgbClr val="E78A08"/>
                </a:solidFill>
                <a:latin typeface="Arial"/>
              </a:rPr>
              <a:t>client_id = sandbox</a:t>
            </a:r>
          </a:p>
        </p:txBody>
      </p:sp>
      <p:sp>
        <p:nvSpPr>
          <p:cNvPr id="26" name="Rounded Rectangle 25"/>
          <p:cNvSpPr/>
          <p:nvPr/>
        </p:nvSpPr>
        <p:spPr>
          <a:xfrm rot="20520000">
            <a:off x="11475720" y="5989320"/>
            <a:ext cx="1417320" cy="457200"/>
          </a:xfrm>
          <a:prstGeom prst="roundRect">
            <a:avLst>
              <a:gd name="adj" fmla="val 100000"/>
            </a:avLst>
          </a:prstGeom>
          <a:solidFill>
            <a:srgbClr val="F5E4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7" name="Connector 26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-vertec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84048"/>
            <a:ext cx="731520" cy="182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868680"/>
            <a:ext cx="10515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1" i="0">
                <a:solidFill>
                  <a:srgbClr val="E78A08"/>
                </a:solidFill>
                <a:latin typeface="Arial"/>
              </a:rPr>
              <a:t>DÔVERYHODNOSŤ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170432"/>
            <a:ext cx="110642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2700" b="1" i="0">
                <a:solidFill>
                  <a:srgbClr val="131313"/>
                </a:solidFill>
                <a:latin typeface="Arial"/>
              </a:rPr>
              <a:t>Certifikácia, bezpečnosť a bezplatné nástroje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993392"/>
            <a:ext cx="237744" cy="237744"/>
          </a:xfrm>
          <a:prstGeom prst="ellipse">
            <a:avLst/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79676"/>
            <a:ext cx="23774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157A45"/>
                </a:solidFill>
                <a:latin typeface="Arial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965960"/>
            <a:ext cx="49834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404040"/>
                </a:solidFill>
                <a:latin typeface="Arial"/>
              </a:rPr>
              <a:t>Certifikovaný PA SK · EFSK000031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468880"/>
            <a:ext cx="237744" cy="237744"/>
          </a:xfrm>
          <a:prstGeom prst="ellipse">
            <a:avLst/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55164"/>
            <a:ext cx="23774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157A45"/>
                </a:solidFill>
                <a:latin typeface="Arial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441448"/>
            <a:ext cx="49834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404040"/>
                </a:solidFill>
                <a:latin typeface="Arial"/>
              </a:rPr>
              <a:t>Vlastný Peppol AP · Seat PSK001128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2944368"/>
            <a:ext cx="237744" cy="237744"/>
          </a:xfrm>
          <a:prstGeom prst="ellipse">
            <a:avLst/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30652"/>
            <a:ext cx="23774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157A45"/>
                </a:solidFill>
                <a:latin typeface="Arial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916936"/>
            <a:ext cx="49834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404040"/>
                </a:solidFill>
                <a:latin typeface="Arial"/>
              </a:rPr>
              <a:t>19/19 OpenPeppol konformných testov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419856"/>
            <a:ext cx="237744" cy="237744"/>
          </a:xfrm>
          <a:prstGeom prst="ellipse">
            <a:avLst/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06140"/>
            <a:ext cx="23774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157A45"/>
                </a:solidFill>
                <a:latin typeface="Arial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392424"/>
            <a:ext cx="49834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404040"/>
                </a:solidFill>
                <a:latin typeface="Arial"/>
              </a:rPr>
              <a:t>Validácia EN 16931 + Peppol BIS Billing 3.0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895344"/>
            <a:ext cx="237744" cy="237744"/>
          </a:xfrm>
          <a:prstGeom prst="ellipse">
            <a:avLst/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881628"/>
            <a:ext cx="23774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157A45"/>
                </a:solidFill>
                <a:latin typeface="Arial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867912"/>
            <a:ext cx="49834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404040"/>
                </a:solidFill>
                <a:latin typeface="Arial"/>
              </a:rPr>
              <a:t>Hlásenie na Finančnú správu (C5 / TDD) v cene</a:t>
            </a:r>
          </a:p>
        </p:txBody>
      </p:sp>
      <p:sp>
        <p:nvSpPr>
          <p:cNvPr id="20" name="Oval 19"/>
          <p:cNvSpPr/>
          <p:nvPr/>
        </p:nvSpPr>
        <p:spPr>
          <a:xfrm>
            <a:off x="548640" y="4370832"/>
            <a:ext cx="237744" cy="237744"/>
          </a:xfrm>
          <a:prstGeom prst="ellipse">
            <a:avLst/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357116"/>
            <a:ext cx="23774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>
                <a:solidFill>
                  <a:srgbClr val="157A45"/>
                </a:solidFill>
                <a:latin typeface="Arial"/>
              </a:rPr>
              <a:t>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343400"/>
            <a:ext cx="49834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404040"/>
                </a:solidFill>
                <a:latin typeface="Arial"/>
              </a:rPr>
              <a:t>Dáta faktúr uchovávané v EÚ (Frankfurt)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1920240"/>
            <a:ext cx="5349240" cy="1874519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492240" y="2121408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000" b="1">
                <a:solidFill>
                  <a:srgbClr val="157A45"/>
                </a:solidFill>
                <a:latin typeface="Arial"/>
              </a:rPr>
              <a:t>ZADARMO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2240" y="2514600"/>
            <a:ext cx="48920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31313"/>
                </a:solidFill>
                <a:latin typeface="Arial"/>
              </a:rPr>
              <a:t>Peppol overenie firmy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92240" y="2852928"/>
            <a:ext cx="4892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80" b="0" i="0">
                <a:solidFill>
                  <a:srgbClr val="6F6F6F"/>
                </a:solidFill>
                <a:latin typeface="Arial"/>
              </a:rPr>
              <a:t>Zadajte IČ DPH a okamžite zistite, či firma prijíma e-faktúry cez Peppol — reálne vyhľadávanie v produkčnej sieti, nie statický zoznam. peppol.verteco.digital/overenie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3640" y="3977639"/>
            <a:ext cx="5349240" cy="1874519"/>
          </a:xfrm>
          <a:prstGeom prst="roundRect">
            <a:avLst>
              <a:gd name="adj" fmla="val 6000"/>
            </a:avLst>
          </a:prstGeom>
          <a:solidFill>
            <a:srgbClr val="F7F7F6"/>
          </a:solidFill>
          <a:ln w="9525">
            <a:solidFill>
              <a:srgbClr val="E6E4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492240" y="4178807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E7F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76200" rIns="76200" tIns="12700" bIns="12700"/>
          <a:lstStyle/>
          <a:p>
            <a:pPr algn="ctr"/>
            <a:r>
              <a:rPr sz="1000" b="1">
                <a:solidFill>
                  <a:srgbClr val="157A45"/>
                </a:solidFill>
                <a:latin typeface="Arial"/>
              </a:rPr>
              <a:t>ZADARMO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571999"/>
            <a:ext cx="48920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 i="0">
                <a:solidFill>
                  <a:srgbClr val="131313"/>
                </a:solidFill>
                <a:latin typeface="Arial"/>
              </a:rPr>
              <a:t>Verejný validátor faktúr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4910327"/>
            <a:ext cx="4892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80" b="0" i="0">
                <a:solidFill>
                  <a:srgbClr val="6F6F6F"/>
                </a:solidFill>
                <a:latin typeface="Arial"/>
              </a:rPr>
              <a:t>Nahráte UBL/XML faktúru a overíte súlad s EN 16931 a Peppol BIS pred odoslaním — bez registrácie. peppol.verteco.digital/validator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640" y="6473952"/>
            <a:ext cx="11091672" cy="0"/>
          </a:xfrm>
          <a:prstGeom prst="line">
            <a:avLst/>
          </a:prstGeom>
          <a:ln w="9525">
            <a:solidFill>
              <a:srgbClr val="E6E4D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640" y="6528816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peppol.verteco.digital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515600" y="6528816"/>
            <a:ext cx="11247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9A9A9A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